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Montaser Arabic Ultra-Bold" charset="1" panose="000009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06077" y="7443744"/>
            <a:ext cx="5290838" cy="840036"/>
            <a:chOff x="0" y="0"/>
            <a:chExt cx="255964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9647" cy="406400"/>
            </a:xfrm>
            <a:custGeom>
              <a:avLst/>
              <a:gdLst/>
              <a:ahLst/>
              <a:cxnLst/>
              <a:rect r="r" b="b" t="t" l="l"/>
              <a:pathLst>
                <a:path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7596" y="7443744"/>
            <a:ext cx="3483091" cy="840036"/>
            <a:chOff x="0" y="0"/>
            <a:chExt cx="168508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508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59952" y="783563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0422" y="7177785"/>
            <a:ext cx="3039530" cy="531918"/>
          </a:xfrm>
          <a:custGeom>
            <a:avLst/>
            <a:gdLst/>
            <a:ahLst/>
            <a:cxnLst/>
            <a:rect r="r" b="b" t="t" l="l"/>
            <a:pathLst>
              <a:path h="531918" w="3039530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7596" y="3893238"/>
            <a:ext cx="8994395" cy="1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Presentacion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7596" y="4870546"/>
            <a:ext cx="10009789" cy="1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5"/>
              </a:lnSpc>
              <a:spcBef>
                <a:spcPct val="0"/>
              </a:spcBef>
            </a:pPr>
            <a:r>
              <a:rPr lang="en-US" sz="8025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ET - Deep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9332" y="7628828"/>
            <a:ext cx="332469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Presentado por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48153" y="7628828"/>
            <a:ext cx="4548762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Luis Saez &amp; Erwin Nuñez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4005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90846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2: Don quijote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6673859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base (LSTM)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7187919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Adam &amp; sparse categorical cross entropy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4154" y="591725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638817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embedding x512 (1)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10711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LSTM x512 (2)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584286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bidireccional (2)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153562" y="6065762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47100" y="3606959"/>
            <a:ext cx="4735092" cy="586480"/>
            <a:chOff x="0" y="0"/>
            <a:chExt cx="328116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1169" cy="406400"/>
            </a:xfrm>
            <a:custGeom>
              <a:avLst/>
              <a:gdLst/>
              <a:ahLst/>
              <a:cxnLst/>
              <a:rect r="r" b="b" t="t" l="l"/>
              <a:pathLst>
                <a:path h="406400" w="3281169">
                  <a:moveTo>
                    <a:pt x="3077969" y="0"/>
                  </a:moveTo>
                  <a:cubicBezTo>
                    <a:pt x="3190193" y="0"/>
                    <a:pt x="3281169" y="90976"/>
                    <a:pt x="3281169" y="203200"/>
                  </a:cubicBezTo>
                  <a:cubicBezTo>
                    <a:pt x="3281169" y="315424"/>
                    <a:pt x="3190193" y="406400"/>
                    <a:pt x="3077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811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10045" y="3064136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30376" y="3695815"/>
            <a:ext cx="176854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Loss: 1.702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6165" y="390019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92781" y="4364890"/>
            <a:ext cx="9702438" cy="5675926"/>
          </a:xfrm>
          <a:custGeom>
            <a:avLst/>
            <a:gdLst/>
            <a:ahLst/>
            <a:cxnLst/>
            <a:rect r="r" b="b" t="t" l="l"/>
            <a:pathLst>
              <a:path h="5675926" w="9702438">
                <a:moveTo>
                  <a:pt x="0" y="0"/>
                </a:moveTo>
                <a:lnTo>
                  <a:pt x="9702438" y="0"/>
                </a:lnTo>
                <a:lnTo>
                  <a:pt x="9702438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2: Don quijote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1889658"/>
            <a:ext cx="6845405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base (LSTM)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7596" y="2744223"/>
            <a:ext cx="82251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Hiper parametros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7596" y="428325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7596" y="480486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2161" y="532793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62710" y="3000544"/>
            <a:ext cx="7000182" cy="7808695"/>
            <a:chOff x="0" y="0"/>
            <a:chExt cx="1084511" cy="1209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4511" cy="1209771"/>
            </a:xfrm>
            <a:custGeom>
              <a:avLst/>
              <a:gdLst/>
              <a:ahLst/>
              <a:cxnLst/>
              <a:rect r="r" b="b" t="t" l="l"/>
              <a:pathLst>
                <a:path h="1209771" w="1084511">
                  <a:moveTo>
                    <a:pt x="61934" y="0"/>
                  </a:moveTo>
                  <a:lnTo>
                    <a:pt x="1022578" y="0"/>
                  </a:lnTo>
                  <a:cubicBezTo>
                    <a:pt x="1056783" y="0"/>
                    <a:pt x="1084511" y="27729"/>
                    <a:pt x="1084511" y="61934"/>
                  </a:cubicBezTo>
                  <a:lnTo>
                    <a:pt x="1084511" y="1147837"/>
                  </a:lnTo>
                  <a:cubicBezTo>
                    <a:pt x="1084511" y="1182042"/>
                    <a:pt x="1056783" y="1209771"/>
                    <a:pt x="1022578" y="1209771"/>
                  </a:cubicBezTo>
                  <a:lnTo>
                    <a:pt x="61934" y="1209771"/>
                  </a:lnTo>
                  <a:cubicBezTo>
                    <a:pt x="27729" y="1209771"/>
                    <a:pt x="0" y="1182042"/>
                    <a:pt x="0" y="1147837"/>
                  </a:cubicBezTo>
                  <a:lnTo>
                    <a:pt x="0" y="61934"/>
                  </a:lnTo>
                  <a:cubicBezTo>
                    <a:pt x="0" y="27729"/>
                    <a:pt x="27729" y="0"/>
                    <a:pt x="61934" y="0"/>
                  </a:cubicBezTo>
                  <a:close/>
                </a:path>
              </a:pathLst>
            </a:custGeom>
            <a:blipFill>
              <a:blip r:embed="rId9"/>
              <a:stretch>
                <a:fillRect l="-48960" t="0" r="-1846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46956" y="1189443"/>
            <a:ext cx="3157447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2: Don quijote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7596" y="3612396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130" y="4236166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Formato one-hot-encoding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8130" y="4757770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Batch Size &amp; epocas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2696" y="5280840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Learning Rate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82161" y="585100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72696" y="5803909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82161" y="637407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72696" y="6326979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Dropout normal y recurrente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4005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90846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2: Don quijote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7187919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Mejor modelo (LSTM)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7187919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Adam &amp; categorical cross entropy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4154" y="591725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638817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input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10711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LSTM x128 (1)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584286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densa softmax (1)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153562" y="6065762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619353" y="6677995"/>
            <a:ext cx="5075691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¿Por que LSTM?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47100" y="3606959"/>
            <a:ext cx="4735092" cy="586480"/>
            <a:chOff x="0" y="0"/>
            <a:chExt cx="328116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1169" cy="406400"/>
            </a:xfrm>
            <a:custGeom>
              <a:avLst/>
              <a:gdLst/>
              <a:ahLst/>
              <a:cxnLst/>
              <a:rect r="r" b="b" t="t" l="l"/>
              <a:pathLst>
                <a:path h="406400" w="3281169">
                  <a:moveTo>
                    <a:pt x="3077969" y="0"/>
                  </a:moveTo>
                  <a:cubicBezTo>
                    <a:pt x="3190193" y="0"/>
                    <a:pt x="3281169" y="90976"/>
                    <a:pt x="3281169" y="203200"/>
                  </a:cubicBezTo>
                  <a:cubicBezTo>
                    <a:pt x="3281169" y="315424"/>
                    <a:pt x="3190193" y="406400"/>
                    <a:pt x="3077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811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10045" y="3064136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30376" y="3695815"/>
            <a:ext cx="176854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Loss: 1.1282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6165" y="390019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09131" y="4536340"/>
            <a:ext cx="12011722" cy="4939821"/>
          </a:xfrm>
          <a:custGeom>
            <a:avLst/>
            <a:gdLst/>
            <a:ahLst/>
            <a:cxnLst/>
            <a:rect r="r" b="b" t="t" l="l"/>
            <a:pathLst>
              <a:path h="4939821" w="12011722">
                <a:moveTo>
                  <a:pt x="0" y="0"/>
                </a:moveTo>
                <a:lnTo>
                  <a:pt x="12011722" y="0"/>
                </a:lnTo>
                <a:lnTo>
                  <a:pt x="12011722" y="4939820"/>
                </a:lnTo>
                <a:lnTo>
                  <a:pt x="0" y="4939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2: Don quijote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1889658"/>
            <a:ext cx="6845405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Mejor modelo (LSTM)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47100" y="3606959"/>
            <a:ext cx="4735092" cy="586480"/>
            <a:chOff x="0" y="0"/>
            <a:chExt cx="328116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1169" cy="406400"/>
            </a:xfrm>
            <a:custGeom>
              <a:avLst/>
              <a:gdLst/>
              <a:ahLst/>
              <a:cxnLst/>
              <a:rect r="r" b="b" t="t" l="l"/>
              <a:pathLst>
                <a:path h="406400" w="3281169">
                  <a:moveTo>
                    <a:pt x="3077969" y="0"/>
                  </a:moveTo>
                  <a:cubicBezTo>
                    <a:pt x="3190193" y="0"/>
                    <a:pt x="3281169" y="90976"/>
                    <a:pt x="3281169" y="203200"/>
                  </a:cubicBezTo>
                  <a:cubicBezTo>
                    <a:pt x="3281169" y="315424"/>
                    <a:pt x="3190193" y="406400"/>
                    <a:pt x="3077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811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10045" y="3064136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30376" y="3695815"/>
            <a:ext cx="176854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Loss: 1.1282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6165" y="390019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77308" y="4688740"/>
            <a:ext cx="10535220" cy="1874141"/>
          </a:xfrm>
          <a:custGeom>
            <a:avLst/>
            <a:gdLst/>
            <a:ahLst/>
            <a:cxnLst/>
            <a:rect r="r" b="b" t="t" l="l"/>
            <a:pathLst>
              <a:path h="1874141" w="10535220">
                <a:moveTo>
                  <a:pt x="0" y="0"/>
                </a:moveTo>
                <a:lnTo>
                  <a:pt x="10535220" y="0"/>
                </a:lnTo>
                <a:lnTo>
                  <a:pt x="10535220" y="1874141"/>
                </a:lnTo>
                <a:lnTo>
                  <a:pt x="0" y="1874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2: Don quijote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1889658"/>
            <a:ext cx="6845405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Mejor modelo (LSTM)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7143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89309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6415877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Caso 3: Daily Dialog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4938531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Pre-procesamiento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4154" y="591725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Limpieza de texto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107118"/>
            <a:ext cx="6372053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Generacion de etiquetas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584599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Tokenización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64105" y="6496024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72576" y="663197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963111" y="658487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secuencias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64105" y="7234904"/>
            <a:ext cx="7298788" cy="586480"/>
            <a:chOff x="0" y="0"/>
            <a:chExt cx="5057675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572576" y="737085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963111" y="732375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Positional encoding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364105" y="8712665"/>
            <a:ext cx="7298788" cy="586480"/>
            <a:chOff x="0" y="0"/>
            <a:chExt cx="5057675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9572576" y="886712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9963111" y="8801520"/>
            <a:ext cx="6372053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Vectorización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364105" y="7973784"/>
            <a:ext cx="7298788" cy="586480"/>
            <a:chOff x="0" y="0"/>
            <a:chExt cx="5057675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572576" y="810973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9963111" y="8062640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Mascara de padding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4005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90846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3: Daily Dialog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7187919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Transformer base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7187919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Adam &amp; sparse categorical cross entropy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963111" y="4371375"/>
            <a:ext cx="638817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Encoder - decoder (2)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63111" y="510711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Embedding x128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84286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Positional Encoding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0153562" y="967387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364105" y="6492886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64105" y="7228628"/>
            <a:ext cx="7298788" cy="586480"/>
            <a:chOff x="0" y="0"/>
            <a:chExt cx="5057675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572576" y="6647349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572576" y="738309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963111" y="658174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Mascara look ahead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63111" y="7317484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Mascara de validación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364105" y="7967509"/>
            <a:ext cx="7298788" cy="586480"/>
            <a:chOff x="0" y="0"/>
            <a:chExt cx="5057675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9572576" y="812197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9963111" y="8056364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 cabezales (4)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364105" y="8706389"/>
            <a:ext cx="7298788" cy="586480"/>
            <a:chOff x="0" y="0"/>
            <a:chExt cx="5057675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572576" y="886085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9963111" y="8795244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Capas densa feed forward (8)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9308670" y="9445270"/>
            <a:ext cx="7298788" cy="586480"/>
            <a:chOff x="0" y="0"/>
            <a:chExt cx="5057675" cy="406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9517142" y="9599733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9907676" y="9534125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Dropout x0.1 (2)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47100" y="3606959"/>
            <a:ext cx="4735092" cy="586480"/>
            <a:chOff x="0" y="0"/>
            <a:chExt cx="328116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1169" cy="406400"/>
            </a:xfrm>
            <a:custGeom>
              <a:avLst/>
              <a:gdLst/>
              <a:ahLst/>
              <a:cxnLst/>
              <a:rect r="r" b="b" t="t" l="l"/>
              <a:pathLst>
                <a:path h="406400" w="3281169">
                  <a:moveTo>
                    <a:pt x="3077969" y="0"/>
                  </a:moveTo>
                  <a:cubicBezTo>
                    <a:pt x="3190193" y="0"/>
                    <a:pt x="3281169" y="90976"/>
                    <a:pt x="3281169" y="203200"/>
                  </a:cubicBezTo>
                  <a:cubicBezTo>
                    <a:pt x="3281169" y="315424"/>
                    <a:pt x="3190193" y="406400"/>
                    <a:pt x="3077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811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10045" y="3064136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30376" y="3695815"/>
            <a:ext cx="1913655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Loss: 0.3928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6165" y="390019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22304" y="4536340"/>
            <a:ext cx="11127429" cy="1461780"/>
          </a:xfrm>
          <a:custGeom>
            <a:avLst/>
            <a:gdLst/>
            <a:ahLst/>
            <a:cxnLst/>
            <a:rect r="r" b="b" t="t" l="l"/>
            <a:pathLst>
              <a:path h="1461780" w="11127429">
                <a:moveTo>
                  <a:pt x="0" y="0"/>
                </a:moveTo>
                <a:lnTo>
                  <a:pt x="11127429" y="0"/>
                </a:lnTo>
                <a:lnTo>
                  <a:pt x="11127429" y="1461780"/>
                </a:lnTo>
                <a:lnTo>
                  <a:pt x="0" y="1461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3: Daily Dialog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1889658"/>
            <a:ext cx="6845405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Transformer base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4005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90846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3: Daily Dialog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7187919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Transformer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7187919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Adam &amp; sparse categorical cross entropy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963111" y="4371375"/>
            <a:ext cx="638817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Encoder - decoder (2)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63111" y="510711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Embedding x512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84286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Positional Encoding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0153562" y="967387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364105" y="6492886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64105" y="7228628"/>
            <a:ext cx="7298788" cy="586480"/>
            <a:chOff x="0" y="0"/>
            <a:chExt cx="5057675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572576" y="6647349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572576" y="738309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963111" y="658174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Mascara look ahead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63111" y="7317484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Mascara de validación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364105" y="7967509"/>
            <a:ext cx="7298788" cy="586480"/>
            <a:chOff x="0" y="0"/>
            <a:chExt cx="5057675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9572576" y="812197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9963111" y="8056364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 cabezales (8)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364105" y="8706389"/>
            <a:ext cx="7298788" cy="586480"/>
            <a:chOff x="0" y="0"/>
            <a:chExt cx="5057675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572576" y="886085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9963111" y="8795244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Capas densa feed forward (8)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9308670" y="9445270"/>
            <a:ext cx="7298788" cy="586480"/>
            <a:chOff x="0" y="0"/>
            <a:chExt cx="5057675" cy="406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9517142" y="9599733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9907676" y="9534125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Dropout x0.3 (2)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74422" y="4084647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75720" y="2261248"/>
            <a:ext cx="5787173" cy="4969108"/>
            <a:chOff x="0" y="0"/>
            <a:chExt cx="896585" cy="769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6585" cy="769845"/>
            </a:xfrm>
            <a:custGeom>
              <a:avLst/>
              <a:gdLst/>
              <a:ahLst/>
              <a:cxnLst/>
              <a:rect r="r" b="b" t="t" l="l"/>
              <a:pathLst>
                <a:path h="769845" w="89658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7"/>
              <a:stretch>
                <a:fillRect l="-6120" t="0" r="-612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63836" y="5520309"/>
            <a:ext cx="4299005" cy="2983601"/>
            <a:chOff x="0" y="0"/>
            <a:chExt cx="999406" cy="693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9406" cy="693609"/>
            </a:xfrm>
            <a:custGeom>
              <a:avLst/>
              <a:gdLst/>
              <a:ahLst/>
              <a:cxnLst/>
              <a:rect r="r" b="b" t="t" l="l"/>
              <a:pathLst>
                <a:path h="693609" w="999406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8"/>
              <a:stretch>
                <a:fillRect l="-85367" t="-33359" r="0" b="-4458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37596" y="2744223"/>
            <a:ext cx="48635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Introduccion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7596" y="4327525"/>
            <a:ext cx="7187919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el periodo semestral se hizo entrega 3 probleméticas con el fin de crear 3 modelos (CNN, RNN/LSTM y Transformer) que sean capaces de solventar, usando las técnicas correctas, los siguientes casos: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3612396"/>
            <a:ext cx="4863514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Casos de negocio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6956" y="5978525"/>
            <a:ext cx="6326107" cy="74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91"/>
              </a:lnSpc>
            </a:pPr>
            <a:r>
              <a:rPr lang="en-US" sz="15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los Simpson</a:t>
            </a:r>
            <a:r>
              <a:rPr lang="en-US" sz="1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Se solicito crear una Red Neuronal Convolucional (CNN) que sea capaz de procesar imágenes y identificar personajes de la serie de televisión </a:t>
            </a:r>
            <a:r>
              <a:rPr lang="en-US" sz="15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 Simpson.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7596" y="5959475"/>
            <a:ext cx="809360" cy="50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4474" y="6682967"/>
            <a:ext cx="809360" cy="50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6956" y="6780769"/>
            <a:ext cx="6326107" cy="99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91"/>
              </a:lnSpc>
            </a:pPr>
            <a:r>
              <a:rPr lang="en-US" sz="15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Don Quijote de La mancha: </a:t>
            </a:r>
            <a:r>
              <a:rPr lang="en-US" sz="1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solicito una red neuronal recurrente utilizada de manera simple (RNN) o una red Long Short-Term Memory (LSTM) para analizar el texto y poder completar texto, tomando el enfoque de letra por letra.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474" y="7732860"/>
            <a:ext cx="809360" cy="50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956" y="7875464"/>
            <a:ext cx="6326107" cy="123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91"/>
              </a:lnSpc>
            </a:pPr>
            <a:r>
              <a:rPr lang="en-US" sz="15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Daily dialog: </a:t>
            </a:r>
            <a:r>
              <a:rPr lang="en-US" sz="1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nos solicito un transformer capaz de analizar conversaciones entregadas por Daily Dialog. Esto en busqueda de que el modelo sea capaz de analizar las conversaciones en formato persona A - persona B y en base a esto generar una respuesta a las preguntas formuladas.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83173" y="3460339"/>
            <a:ext cx="4735092" cy="586480"/>
            <a:chOff x="0" y="0"/>
            <a:chExt cx="328116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1169" cy="406400"/>
            </a:xfrm>
            <a:custGeom>
              <a:avLst/>
              <a:gdLst/>
              <a:ahLst/>
              <a:cxnLst/>
              <a:rect r="r" b="b" t="t" l="l"/>
              <a:pathLst>
                <a:path h="406400" w="3281169">
                  <a:moveTo>
                    <a:pt x="3077969" y="0"/>
                  </a:moveTo>
                  <a:cubicBezTo>
                    <a:pt x="3190193" y="0"/>
                    <a:pt x="3281169" y="90976"/>
                    <a:pt x="3281169" y="203200"/>
                  </a:cubicBezTo>
                  <a:cubicBezTo>
                    <a:pt x="3281169" y="315424"/>
                    <a:pt x="3190193" y="406400"/>
                    <a:pt x="3077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811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46119" y="2917516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2" y="0"/>
                </a:lnTo>
                <a:lnTo>
                  <a:pt x="4836962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94017" y="3549194"/>
            <a:ext cx="3298031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 modelo 1: 0.3928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832238" y="375357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60298" y="4364890"/>
            <a:ext cx="7762602" cy="5816454"/>
          </a:xfrm>
          <a:custGeom>
            <a:avLst/>
            <a:gdLst/>
            <a:ahLst/>
            <a:cxnLst/>
            <a:rect r="r" b="b" t="t" l="l"/>
            <a:pathLst>
              <a:path h="5816454" w="7762602">
                <a:moveTo>
                  <a:pt x="0" y="0"/>
                </a:moveTo>
                <a:lnTo>
                  <a:pt x="7762603" y="0"/>
                </a:lnTo>
                <a:lnTo>
                  <a:pt x="7762603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3: Daily Dialog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1889658"/>
            <a:ext cx="6845405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¿Mejor modelo?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65742" y="3455137"/>
            <a:ext cx="4735092" cy="586480"/>
            <a:chOff x="0" y="0"/>
            <a:chExt cx="328116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81169" cy="406400"/>
            </a:xfrm>
            <a:custGeom>
              <a:avLst/>
              <a:gdLst/>
              <a:ahLst/>
              <a:cxnLst/>
              <a:rect r="r" b="b" t="t" l="l"/>
              <a:pathLst>
                <a:path h="406400" w="3281169">
                  <a:moveTo>
                    <a:pt x="3077969" y="0"/>
                  </a:moveTo>
                  <a:cubicBezTo>
                    <a:pt x="3190193" y="0"/>
                    <a:pt x="3281169" y="90976"/>
                    <a:pt x="3281169" y="203200"/>
                  </a:cubicBezTo>
                  <a:cubicBezTo>
                    <a:pt x="3281169" y="315424"/>
                    <a:pt x="3190193" y="406400"/>
                    <a:pt x="3077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811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28687" y="2912313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476586" y="3543992"/>
            <a:ext cx="3365599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Loss modelo 2: 0.5264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514807" y="3748377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65494" y="4074508"/>
            <a:ext cx="7298788" cy="586480"/>
            <a:chOff x="0" y="0"/>
            <a:chExt cx="505767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65494" y="4810250"/>
            <a:ext cx="7298788" cy="586480"/>
            <a:chOff x="0" y="0"/>
            <a:chExt cx="5057675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65494" y="5545993"/>
            <a:ext cx="7298788" cy="586480"/>
            <a:chOff x="0" y="0"/>
            <a:chExt cx="5057675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985544" y="570923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54951" y="3582782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214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06358" y="7299979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30748" y="7133103"/>
            <a:ext cx="333752" cy="333752"/>
          </a:xfrm>
          <a:custGeom>
            <a:avLst/>
            <a:gdLst/>
            <a:ahLst/>
            <a:cxnLst/>
            <a:rect r="r" b="b" t="t" l="l"/>
            <a:pathLst>
              <a:path h="333752" w="333752">
                <a:moveTo>
                  <a:pt x="0" y="0"/>
                </a:moveTo>
                <a:lnTo>
                  <a:pt x="333752" y="0"/>
                </a:lnTo>
                <a:lnTo>
                  <a:pt x="333752" y="333752"/>
                </a:lnTo>
                <a:lnTo>
                  <a:pt x="0" y="333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3: Daily Dialog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7596" y="1889658"/>
            <a:ext cx="10521648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Cosas interesantes a mencionar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06358" y="4163363"/>
            <a:ext cx="579159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Aumento de neuronas en CNN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6508" y="4899106"/>
            <a:ext cx="471129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Flujo de datos en transformer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64500" y="5634848"/>
            <a:ext cx="635593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Enfoque de arquitectura de transformer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523718" y="6284873"/>
            <a:ext cx="7298788" cy="586480"/>
            <a:chOff x="0" y="0"/>
            <a:chExt cx="5057675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523718" y="7020616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564340" y="6373729"/>
            <a:ext cx="527563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¿mejor modelo LSTM mas simple?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43091" y="7109471"/>
            <a:ext cx="3518128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ascara de validación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730748" y="6420172"/>
            <a:ext cx="333752" cy="333752"/>
          </a:xfrm>
          <a:custGeom>
            <a:avLst/>
            <a:gdLst/>
            <a:ahLst/>
            <a:cxnLst/>
            <a:rect r="r" b="b" t="t" l="l"/>
            <a:pathLst>
              <a:path h="333752" w="333752">
                <a:moveTo>
                  <a:pt x="0" y="0"/>
                </a:moveTo>
                <a:lnTo>
                  <a:pt x="333752" y="0"/>
                </a:lnTo>
                <a:lnTo>
                  <a:pt x="333752" y="333751"/>
                </a:lnTo>
                <a:lnTo>
                  <a:pt x="0" y="333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730748" y="5663423"/>
            <a:ext cx="333752" cy="333752"/>
          </a:xfrm>
          <a:custGeom>
            <a:avLst/>
            <a:gdLst/>
            <a:ahLst/>
            <a:cxnLst/>
            <a:rect r="r" b="b" t="t" l="l"/>
            <a:pathLst>
              <a:path h="333752" w="333752">
                <a:moveTo>
                  <a:pt x="0" y="0"/>
                </a:moveTo>
                <a:lnTo>
                  <a:pt x="333752" y="0"/>
                </a:lnTo>
                <a:lnTo>
                  <a:pt x="333752" y="333752"/>
                </a:lnTo>
                <a:lnTo>
                  <a:pt x="0" y="333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730748" y="4976624"/>
            <a:ext cx="333752" cy="333752"/>
          </a:xfrm>
          <a:custGeom>
            <a:avLst/>
            <a:gdLst/>
            <a:ahLst/>
            <a:cxnLst/>
            <a:rect r="r" b="b" t="t" l="l"/>
            <a:pathLst>
              <a:path h="333752" w="333752">
                <a:moveTo>
                  <a:pt x="0" y="0"/>
                </a:moveTo>
                <a:lnTo>
                  <a:pt x="333752" y="0"/>
                </a:lnTo>
                <a:lnTo>
                  <a:pt x="333752" y="333752"/>
                </a:lnTo>
                <a:lnTo>
                  <a:pt x="0" y="333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730748" y="4226908"/>
            <a:ext cx="333752" cy="333752"/>
          </a:xfrm>
          <a:custGeom>
            <a:avLst/>
            <a:gdLst/>
            <a:ahLst/>
            <a:cxnLst/>
            <a:rect r="r" b="b" t="t" l="l"/>
            <a:pathLst>
              <a:path h="333752" w="333752">
                <a:moveTo>
                  <a:pt x="0" y="0"/>
                </a:moveTo>
                <a:lnTo>
                  <a:pt x="333752" y="0"/>
                </a:lnTo>
                <a:lnTo>
                  <a:pt x="333752" y="333751"/>
                </a:lnTo>
                <a:lnTo>
                  <a:pt x="0" y="333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730748" y="7155914"/>
            <a:ext cx="333752" cy="333752"/>
          </a:xfrm>
          <a:custGeom>
            <a:avLst/>
            <a:gdLst/>
            <a:ahLst/>
            <a:cxnLst/>
            <a:rect r="r" b="b" t="t" l="l"/>
            <a:pathLst>
              <a:path h="333752" w="333752">
                <a:moveTo>
                  <a:pt x="0" y="0"/>
                </a:moveTo>
                <a:lnTo>
                  <a:pt x="333752" y="0"/>
                </a:lnTo>
                <a:lnTo>
                  <a:pt x="333752" y="333752"/>
                </a:lnTo>
                <a:lnTo>
                  <a:pt x="0" y="333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r="0" b="-181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9332" y="4388668"/>
            <a:ext cx="7097411" cy="136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0"/>
              </a:lnSpc>
              <a:spcBef>
                <a:spcPct val="0"/>
              </a:spcBef>
            </a:pPr>
            <a:r>
              <a:rPr lang="en-US" sz="8064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CONCLUSIÓN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6956" y="1189443"/>
            <a:ext cx="2673730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3327" y="44958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306077" y="7443744"/>
            <a:ext cx="5290838" cy="840036"/>
            <a:chOff x="0" y="0"/>
            <a:chExt cx="2559647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59647" cy="406400"/>
            </a:xfrm>
            <a:custGeom>
              <a:avLst/>
              <a:gdLst/>
              <a:ahLst/>
              <a:cxnLst/>
              <a:rect r="r" b="b" t="t" l="l"/>
              <a:pathLst>
                <a:path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7596" y="7443744"/>
            <a:ext cx="3483091" cy="840036"/>
            <a:chOff x="0" y="0"/>
            <a:chExt cx="168508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8508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759952" y="7835633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20422" y="7177785"/>
            <a:ext cx="3039530" cy="531918"/>
          </a:xfrm>
          <a:custGeom>
            <a:avLst/>
            <a:gdLst/>
            <a:ahLst/>
            <a:cxnLst/>
            <a:rect r="r" b="b" t="t" l="l"/>
            <a:pathLst>
              <a:path h="531918" w="3039530">
                <a:moveTo>
                  <a:pt x="0" y="0"/>
                </a:moveTo>
                <a:lnTo>
                  <a:pt x="3039530" y="0"/>
                </a:lnTo>
                <a:lnTo>
                  <a:pt x="3039530" y="531917"/>
                </a:lnTo>
                <a:lnTo>
                  <a:pt x="0" y="53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19332" y="7628828"/>
            <a:ext cx="332469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Presentado por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8153" y="7628828"/>
            <a:ext cx="4548762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75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Luis Saez &amp; Erwin Nuñez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4005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889952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42" r="0" b="-54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6415877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Caso 1: Los Simpson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4938531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Pre-procesamiento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4154" y="591725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Mapeo de caracteristicas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10711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Balanceo con Data augmentation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584286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Normalización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4005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90846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1: Los Simpson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6415877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base (CNN)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6148742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Adam &amp; categorical cross entropy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4154" y="591725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638817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Capas convolucionales x128 neuronas (2)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10711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pooling 2x2 (2)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5842861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flatten (1)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64105" y="6492886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019994" y="6721486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963111" y="6581741"/>
            <a:ext cx="627531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densa feed forward x128 &amp; x64 (2)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9572576" y="661031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56984" y="3327488"/>
            <a:ext cx="12643404" cy="5394442"/>
          </a:xfrm>
          <a:custGeom>
            <a:avLst/>
            <a:gdLst/>
            <a:ahLst/>
            <a:cxnLst/>
            <a:rect r="r" b="b" t="t" l="l"/>
            <a:pathLst>
              <a:path h="5394442" w="12643404">
                <a:moveTo>
                  <a:pt x="0" y="0"/>
                </a:moveTo>
                <a:lnTo>
                  <a:pt x="12643404" y="0"/>
                </a:lnTo>
                <a:lnTo>
                  <a:pt x="12643404" y="5394442"/>
                </a:lnTo>
                <a:lnTo>
                  <a:pt x="0" y="5394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47" t="0" r="-204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1: Los Simpson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7596" y="1889658"/>
            <a:ext cx="6248822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Modelo base (CNN)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7596" y="2744223"/>
            <a:ext cx="8225114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Hiper Parametros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7596" y="428325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7596" y="480486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7596" y="5326465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596" y="584806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62710" y="3000544"/>
            <a:ext cx="7000182" cy="7808695"/>
            <a:chOff x="0" y="0"/>
            <a:chExt cx="1084511" cy="1209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4511" cy="1209771"/>
            </a:xfrm>
            <a:custGeom>
              <a:avLst/>
              <a:gdLst/>
              <a:ahLst/>
              <a:cxnLst/>
              <a:rect r="r" b="b" t="t" l="l"/>
              <a:pathLst>
                <a:path h="1209771" w="1084511">
                  <a:moveTo>
                    <a:pt x="61934" y="0"/>
                  </a:moveTo>
                  <a:lnTo>
                    <a:pt x="1022578" y="0"/>
                  </a:lnTo>
                  <a:cubicBezTo>
                    <a:pt x="1056783" y="0"/>
                    <a:pt x="1084511" y="27729"/>
                    <a:pt x="1084511" y="61934"/>
                  </a:cubicBezTo>
                  <a:lnTo>
                    <a:pt x="1084511" y="1147837"/>
                  </a:lnTo>
                  <a:cubicBezTo>
                    <a:pt x="1084511" y="1182042"/>
                    <a:pt x="1056783" y="1209771"/>
                    <a:pt x="1022578" y="1209771"/>
                  </a:cubicBezTo>
                  <a:lnTo>
                    <a:pt x="61934" y="1209771"/>
                  </a:lnTo>
                  <a:cubicBezTo>
                    <a:pt x="27729" y="1209771"/>
                    <a:pt x="0" y="1182042"/>
                    <a:pt x="0" y="1147837"/>
                  </a:cubicBezTo>
                  <a:lnTo>
                    <a:pt x="0" y="61934"/>
                  </a:lnTo>
                  <a:cubicBezTo>
                    <a:pt x="0" y="27729"/>
                    <a:pt x="27729" y="0"/>
                    <a:pt x="61934" y="0"/>
                  </a:cubicBezTo>
                  <a:close/>
                </a:path>
              </a:pathLst>
            </a:custGeom>
            <a:blipFill>
              <a:blip r:embed="rId9"/>
              <a:stretch>
                <a:fillRect l="-48960" t="0" r="-1846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46956" y="1189443"/>
            <a:ext cx="3157447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1: Los Simpson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96" y="3612396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8130" y="4236166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Tipo de padding (same / valid)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8130" y="4757770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Capas convolucionales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8130" y="5279373"/>
            <a:ext cx="708761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Tipo de arquitectura convolucional - pooling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8130" y="5800977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Cantidad de capas densas (Feedforward)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37596" y="637113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28130" y="6324047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Numero de neuronas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37596" y="689420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828130" y="6847116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Dropout en convolucional &amp; feedforward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37596" y="7417278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28130" y="7370186"/>
            <a:ext cx="6797384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Batch size &amp; epocas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93147" y="5722181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93147" y="6457924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01619" y="5876644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01619" y="661238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1: Los Simpson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6560992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Mejor modelo (CNN)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6148742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Adam &amp; categorical cross entropy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019994" y="7508245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6388177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Capas convolucionales x64 neuronas (4)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92153" y="5811036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pooling 2x2 (4)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92153" y="654677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flatten (1)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93147" y="7196804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992153" y="7285659"/>
            <a:ext cx="6275310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densa feed forward x128 &amp; x64 (4)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601619" y="7314234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393147" y="5002351"/>
            <a:ext cx="7298788" cy="586480"/>
            <a:chOff x="0" y="0"/>
            <a:chExt cx="5057675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601619" y="5156814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992153" y="5091206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dropout x0.2 (8)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9195" y="3336311"/>
            <a:ext cx="13056046" cy="5385619"/>
          </a:xfrm>
          <a:custGeom>
            <a:avLst/>
            <a:gdLst/>
            <a:ahLst/>
            <a:cxnLst/>
            <a:rect r="r" b="b" t="t" l="l"/>
            <a:pathLst>
              <a:path h="5385619" w="13056046">
                <a:moveTo>
                  <a:pt x="0" y="0"/>
                </a:moveTo>
                <a:lnTo>
                  <a:pt x="13056046" y="0"/>
                </a:lnTo>
                <a:lnTo>
                  <a:pt x="13056046" y="5385619"/>
                </a:lnTo>
                <a:lnTo>
                  <a:pt x="0" y="5385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6956" y="1189443"/>
            <a:ext cx="3060703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 1: Los Simpson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7596" y="1889658"/>
            <a:ext cx="6248822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Mejor modelo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7596" y="2700748"/>
            <a:ext cx="7077050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596" y="1028700"/>
            <a:ext cx="683116" cy="695283"/>
          </a:xfrm>
          <a:custGeom>
            <a:avLst/>
            <a:gdLst/>
            <a:ahLst/>
            <a:cxnLst/>
            <a:rect r="r" b="b" t="t" l="l"/>
            <a:pathLst>
              <a:path h="695283" w="683116">
                <a:moveTo>
                  <a:pt x="0" y="0"/>
                </a:moveTo>
                <a:lnTo>
                  <a:pt x="683116" y="0"/>
                </a:lnTo>
                <a:lnTo>
                  <a:pt x="683116" y="695283"/>
                </a:lnTo>
                <a:lnTo>
                  <a:pt x="0" y="69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4105" y="4282520"/>
            <a:ext cx="7298788" cy="586480"/>
            <a:chOff x="0" y="0"/>
            <a:chExt cx="50576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105" y="5018263"/>
            <a:ext cx="7298788" cy="586480"/>
            <a:chOff x="0" y="0"/>
            <a:chExt cx="50576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4105" y="5757143"/>
            <a:ext cx="7298788" cy="586480"/>
            <a:chOff x="0" y="0"/>
            <a:chExt cx="50576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2576" y="4418467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2576" y="5172726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72576" y="589309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37596" y="3000544"/>
            <a:ext cx="7146138" cy="4930936"/>
            <a:chOff x="0" y="0"/>
            <a:chExt cx="1107124" cy="7639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7124" cy="763931"/>
            </a:xfrm>
            <a:custGeom>
              <a:avLst/>
              <a:gdLst/>
              <a:ahLst/>
              <a:cxnLst/>
              <a:rect r="r" b="b" t="t" l="l"/>
              <a:pathLst>
                <a:path h="763931" w="1107124">
                  <a:moveTo>
                    <a:pt x="60669" y="0"/>
                  </a:moveTo>
                  <a:lnTo>
                    <a:pt x="1046455" y="0"/>
                  </a:lnTo>
                  <a:cubicBezTo>
                    <a:pt x="1079961" y="0"/>
                    <a:pt x="1107124" y="27162"/>
                    <a:pt x="1107124" y="60669"/>
                  </a:cubicBezTo>
                  <a:lnTo>
                    <a:pt x="1107124" y="703262"/>
                  </a:lnTo>
                  <a:cubicBezTo>
                    <a:pt x="1107124" y="719353"/>
                    <a:pt x="1100732" y="734784"/>
                    <a:pt x="1089354" y="746162"/>
                  </a:cubicBezTo>
                  <a:cubicBezTo>
                    <a:pt x="1077977" y="757539"/>
                    <a:pt x="1062545" y="763931"/>
                    <a:pt x="1046455" y="763931"/>
                  </a:cubicBezTo>
                  <a:lnTo>
                    <a:pt x="60669" y="763931"/>
                  </a:lnTo>
                  <a:cubicBezTo>
                    <a:pt x="44578" y="763931"/>
                    <a:pt x="29147" y="757539"/>
                    <a:pt x="17769" y="746162"/>
                  </a:cubicBezTo>
                  <a:cubicBezTo>
                    <a:pt x="6392" y="734784"/>
                    <a:pt x="0" y="719353"/>
                    <a:pt x="0" y="703262"/>
                  </a:cubicBezTo>
                  <a:lnTo>
                    <a:pt x="0" y="60669"/>
                  </a:lnTo>
                  <a:cubicBezTo>
                    <a:pt x="0" y="44578"/>
                    <a:pt x="6392" y="29147"/>
                    <a:pt x="17769" y="17769"/>
                  </a:cubicBezTo>
                  <a:cubicBezTo>
                    <a:pt x="29147" y="6392"/>
                    <a:pt x="44578" y="0"/>
                    <a:pt x="6066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2462" r="0" b="-2246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46956" y="1189443"/>
            <a:ext cx="3189694" cy="3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4105" y="2744223"/>
            <a:ext cx="6415877" cy="8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true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Caso 2: Don quijote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4105" y="3612396"/>
            <a:ext cx="4938531" cy="41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Pre-procesamiento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884154" y="5917251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53562" y="3790794"/>
            <a:ext cx="4836963" cy="491726"/>
          </a:xfrm>
          <a:custGeom>
            <a:avLst/>
            <a:gdLst/>
            <a:ahLst/>
            <a:cxnLst/>
            <a:rect r="r" b="b" t="t" l="l"/>
            <a:pathLst>
              <a:path h="491726" w="4836963">
                <a:moveTo>
                  <a:pt x="0" y="0"/>
                </a:moveTo>
                <a:lnTo>
                  <a:pt x="4836963" y="0"/>
                </a:lnTo>
                <a:lnTo>
                  <a:pt x="4836963" y="491726"/>
                </a:lnTo>
                <a:lnTo>
                  <a:pt x="0" y="49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2142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63111" y="4371375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Limpieza de texto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3111" y="5107118"/>
            <a:ext cx="6372053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Mapeo de caracteristicas (char to index)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3111" y="5845998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Transformación a secuencias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364105" y="6496024"/>
            <a:ext cx="7298788" cy="586480"/>
            <a:chOff x="0" y="0"/>
            <a:chExt cx="5057675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9572576" y="6631970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963111" y="658487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Limitación de datos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64105" y="7234904"/>
            <a:ext cx="7298788" cy="586480"/>
            <a:chOff x="0" y="0"/>
            <a:chExt cx="5057675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572576" y="737085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963111" y="7323759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Separación de data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422329" y="7973784"/>
            <a:ext cx="7298788" cy="586480"/>
            <a:chOff x="0" y="0"/>
            <a:chExt cx="5057675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57675" cy="406400"/>
            </a:xfrm>
            <a:custGeom>
              <a:avLst/>
              <a:gdLst/>
              <a:ahLst/>
              <a:cxnLst/>
              <a:rect r="r" b="b" t="t" l="l"/>
              <a:pathLst>
                <a:path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9630800" y="8109731"/>
            <a:ext cx="314587" cy="314587"/>
          </a:xfrm>
          <a:custGeom>
            <a:avLst/>
            <a:gdLst/>
            <a:ahLst/>
            <a:cxnLst/>
            <a:rect r="r" b="b" t="t" l="l"/>
            <a:pathLst>
              <a:path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021335" y="8062640"/>
            <a:ext cx="5549736" cy="3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31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Vectorización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DAGrq6u5wEg</dc:identifier>
  <dcterms:modified xsi:type="dcterms:W3CDTF">2011-08-01T06:04:30Z</dcterms:modified>
  <cp:revision>1</cp:revision>
  <dc:title>Black and Blue Modern AI and Machine Learning Presentation</dc:title>
</cp:coreProperties>
</file>